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60" r:id="rId5"/>
    <p:sldId id="259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1" autoAdjust="0"/>
    <p:restoredTop sz="94700" autoAdjust="0"/>
  </p:normalViewPr>
  <p:slideViewPr>
    <p:cSldViewPr>
      <p:cViewPr varScale="1">
        <p:scale>
          <a:sx n="68" d="100"/>
          <a:sy n="68" d="100"/>
        </p:scale>
        <p:origin x="-6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E38B3C-8D21-402C-BC59-CF33ED5C9EC5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61A065-12CA-472B-94B7-D68CE689B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85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D70A7-2E9B-41B9-A0E4-F50F17C58E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1A065-12CA-472B-94B7-D68CE689BD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743200"/>
            <a:ext cx="7239000" cy="533401"/>
          </a:xfrm>
        </p:spPr>
        <p:txBody>
          <a:bodyPr anchor="t">
            <a:noAutofit/>
          </a:bodyPr>
          <a:lstStyle>
            <a:lvl1pPr algn="l">
              <a:defRPr sz="5400" b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23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1447800"/>
            <a:ext cx="3429000" cy="646331"/>
          </a:xfrm>
          <a:custGeom>
            <a:avLst/>
            <a:gdLst>
              <a:gd name="connsiteX0" fmla="*/ 0 w 3429000"/>
              <a:gd name="connsiteY0" fmla="*/ 0 h 369332"/>
              <a:gd name="connsiteX1" fmla="*/ 3429000 w 3429000"/>
              <a:gd name="connsiteY1" fmla="*/ 0 h 369332"/>
              <a:gd name="connsiteX2" fmla="*/ 3429000 w 3429000"/>
              <a:gd name="connsiteY2" fmla="*/ 369332 h 369332"/>
              <a:gd name="connsiteX3" fmla="*/ 0 w 3429000"/>
              <a:gd name="connsiteY3" fmla="*/ 369332 h 369332"/>
              <a:gd name="connsiteX4" fmla="*/ 0 w 3429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69332">
                <a:moveTo>
                  <a:pt x="0" y="0"/>
                </a:moveTo>
                <a:lnTo>
                  <a:pt x="3429000" y="0"/>
                </a:lnTo>
                <a:lnTo>
                  <a:pt x="34290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524000"/>
            <a:ext cx="4038600" cy="4572000"/>
          </a:xfr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z="1400" dirty="0" smtClean="0"/>
              <a:t>Body copy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8200" y="1524000"/>
            <a:ext cx="4038600" cy="4572000"/>
          </a:xfr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z="1400" dirty="0" smtClean="0"/>
              <a:t>Body copy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 rot="5400000">
            <a:off x="571500" y="190500"/>
            <a:ext cx="5791200" cy="6019800"/>
          </a:xfr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z="1400" dirty="0" smtClean="0"/>
              <a:t>Body copy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auto"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0" i="0" cap="all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57200" y="1524000"/>
            <a:ext cx="8229600" cy="4419600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Body Copy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6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C08E5B-6B93-4BA3-A2F4-4F86A0EC2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37609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28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ppunit.sourceforge.net/doc/lastest/cppunit_cookbook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xxtest.tigris.org/" TargetMode="External"/><Relationship Id="rId4" Type="http://schemas.openxmlformats.org/officeDocument/2006/relationships/hyperlink" Target="http://sourceforge.net/apps/mediawiki/cppunit/index.php?title=QtTestRunn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oc.qt.nokia.com/stable/qtestlib-tutorial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CTK </a:t>
            </a:r>
            <a:r>
              <a:rPr lang="en-US" dirty="0" err="1" smtClean="0"/>
              <a:t>Hackfest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Testing framework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November 2011</a:t>
            </a:r>
          </a:p>
          <a:p>
            <a:r>
              <a:rPr lang="en-US" dirty="0" err="1" smtClean="0"/>
              <a:t>Inria</a:t>
            </a:r>
            <a:r>
              <a:rPr lang="en-US" dirty="0" smtClean="0"/>
              <a:t> – Sofia </a:t>
            </a:r>
            <a:r>
              <a:rPr lang="en-US" dirty="0" err="1" smtClean="0"/>
              <a:t>Antipolis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testing framework</a:t>
            </a:r>
          </a:p>
          <a:p>
            <a:r>
              <a:rPr lang="en-US" sz="2600" dirty="0" err="1" smtClean="0">
                <a:latin typeface="Anonymous Pro" pitchFamily="49" charset="0"/>
                <a:ea typeface="Anonymous Pro" pitchFamily="49" charset="0"/>
              </a:rPr>
              <a:t>int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 </a:t>
            </a:r>
            <a:r>
              <a:rPr lang="en-US" sz="2600" dirty="0" err="1" smtClean="0">
                <a:latin typeface="Anonymous Pro" pitchFamily="49" charset="0"/>
                <a:ea typeface="Anonymous Pro" pitchFamily="49" charset="0"/>
              </a:rPr>
              <a:t>mitkMyTest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(</a:t>
            </a:r>
            <a:r>
              <a:rPr lang="en-US" sz="2600" dirty="0" err="1" smtClean="0">
                <a:latin typeface="Anonymous Pro" pitchFamily="49" charset="0"/>
                <a:ea typeface="Anonymous Pro" pitchFamily="49" charset="0"/>
              </a:rPr>
              <a:t>int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 , </a:t>
            </a:r>
            <a:r>
              <a:rPr lang="en-US" sz="2600" dirty="0">
                <a:latin typeface="Anonymous Pro" pitchFamily="49" charset="0"/>
                <a:ea typeface="Anonymous Pro" pitchFamily="49" charset="0"/>
              </a:rPr>
              <a:t>char* 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[]) 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{</a:t>
            </a:r>
            <a:br>
              <a:rPr lang="en-US" sz="2600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  MITK_TEST_BEGIN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(“</a:t>
            </a:r>
            <a:r>
              <a:rPr lang="en-US" sz="2600" dirty="0" err="1" smtClean="0">
                <a:latin typeface="Anonymous Pro" pitchFamily="49" charset="0"/>
                <a:ea typeface="Anonymous Pro" pitchFamily="49" charset="0"/>
              </a:rPr>
              <a:t>MyTest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");</a:t>
            </a:r>
            <a:br>
              <a:rPr lang="en-US" sz="2600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/>
            </a:r>
            <a:br>
              <a:rPr lang="en-US" sz="2600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sz="2600" dirty="0">
                <a:latin typeface="Anonymous Pro" pitchFamily="49" charset="0"/>
                <a:ea typeface="Anonymous Pro" pitchFamily="49" charset="0"/>
              </a:rPr>
              <a:t> 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 </a:t>
            </a:r>
            <a:r>
              <a:rPr lang="en-US" sz="2600" dirty="0" err="1" smtClean="0">
                <a:latin typeface="Anonymous Pro" pitchFamily="49" charset="0"/>
                <a:ea typeface="Anonymous Pro" pitchFamily="49" charset="0"/>
              </a:rPr>
              <a:t>int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 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value = 10;</a:t>
            </a:r>
            <a:br>
              <a:rPr lang="en-US" sz="2600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  MITK_TEST_CONDITION_REQUIRED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(</a:t>
            </a:r>
            <a:br>
              <a:rPr lang="en-US" sz="2600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  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  value 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&lt; 100, 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/>
            </a:r>
            <a:br>
              <a:rPr lang="en-US" sz="2600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    “</a:t>
            </a:r>
            <a:r>
              <a:rPr lang="en-US" sz="2600" dirty="0">
                <a:latin typeface="Anonymous Pro" pitchFamily="49" charset="0"/>
                <a:ea typeface="Anonymous Pro" pitchFamily="49" charset="0"/>
              </a:rPr>
              <a:t>My Test Message");</a:t>
            </a:r>
            <a:br>
              <a:rPr lang="en-US" sz="2600" dirty="0">
                <a:latin typeface="Anonymous Pro" pitchFamily="49" charset="0"/>
                <a:ea typeface="Anonymous Pro" pitchFamily="49" charset="0"/>
              </a:rPr>
            </a:b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  MITK_INFO </a:t>
            </a:r>
            <a:r>
              <a:rPr lang="en-US" sz="2600" dirty="0">
                <a:latin typeface="Anonymous Pro" pitchFamily="49" charset="0"/>
                <a:ea typeface="Anonymous Pro" pitchFamily="49" charset="0"/>
              </a:rPr>
              <a:t>&lt;&lt; value</a:t>
            </a: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;</a:t>
            </a:r>
            <a:br>
              <a:rPr lang="en-US" sz="2600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sz="2600" dirty="0">
                <a:latin typeface="Anonymous Pro" pitchFamily="49" charset="0"/>
                <a:ea typeface="Anonymous Pro" pitchFamily="49" charset="0"/>
              </a:rPr>
              <a:t/>
            </a:r>
            <a:br>
              <a:rPr lang="en-US" sz="2600" dirty="0">
                <a:latin typeface="Anonymous Pro" pitchFamily="49" charset="0"/>
                <a:ea typeface="Anonymous Pro" pitchFamily="49" charset="0"/>
              </a:rPr>
            </a:br>
            <a:r>
              <a:rPr lang="en-US" sz="2600" dirty="0" smtClean="0">
                <a:latin typeface="Anonymous Pro" pitchFamily="49" charset="0"/>
                <a:ea typeface="Anonymous Pro" pitchFamily="49" charset="0"/>
              </a:rPr>
              <a:t>  MITK_TEST_END</a:t>
            </a:r>
            <a:r>
              <a:rPr lang="en-US" sz="2600" dirty="0">
                <a:latin typeface="Anonymous Pro" pitchFamily="49" charset="0"/>
                <a:ea typeface="Anonymous Pro" pitchFamily="49" charset="0"/>
              </a:rPr>
              <a:t>();</a:t>
            </a:r>
            <a:br>
              <a:rPr lang="en-US" sz="2600" dirty="0">
                <a:latin typeface="Anonymous Pro" pitchFamily="49" charset="0"/>
                <a:ea typeface="Anonymous Pro" pitchFamily="49" charset="0"/>
              </a:rPr>
            </a:br>
            <a:r>
              <a:rPr lang="en-US" sz="2600" dirty="0">
                <a:latin typeface="Anonymous Pro" pitchFamily="49" charset="0"/>
                <a:ea typeface="Anonymous Pro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6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GIMIAS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TestSuite</a:t>
            </a:r>
            <a:endParaRPr lang="en-US" dirty="0" smtClean="0"/>
          </a:p>
          <a:p>
            <a:pPr lvl="1"/>
            <a:r>
              <a:rPr lang="en-US" dirty="0" err="1" smtClean="0">
                <a:hlinkClick r:id="rId3"/>
              </a:rPr>
              <a:t>CppUnit</a:t>
            </a:r>
            <a:endParaRPr lang="en-US" dirty="0" smtClean="0"/>
          </a:p>
          <a:p>
            <a:pPr lvl="2"/>
            <a:r>
              <a:rPr lang="en-US" dirty="0"/>
              <a:t>(</a:t>
            </a:r>
            <a:r>
              <a:rPr lang="en-US" dirty="0" err="1"/>
              <a:t>JUnit</a:t>
            </a:r>
            <a:r>
              <a:rPr lang="en-US" dirty="0"/>
              <a:t> for C</a:t>
            </a:r>
            <a:r>
              <a:rPr lang="en-US" dirty="0" smtClean="0"/>
              <a:t>++)</a:t>
            </a:r>
          </a:p>
          <a:p>
            <a:pPr lvl="2"/>
            <a:r>
              <a:rPr lang="en-US" dirty="0" smtClean="0"/>
              <a:t>optionally using old </a:t>
            </a:r>
            <a:r>
              <a:rPr lang="en-US" dirty="0" err="1" smtClean="0">
                <a:hlinkClick r:id="rId4"/>
              </a:rPr>
              <a:t>QtTestRunner</a:t>
            </a:r>
            <a:endParaRPr lang="en-US" dirty="0" smtClean="0"/>
          </a:p>
          <a:p>
            <a:pPr lvl="1"/>
            <a:r>
              <a:rPr lang="en-US" dirty="0" err="1" smtClean="0">
                <a:hlinkClick r:id="rId5"/>
              </a:rPr>
              <a:t>CxxTest</a:t>
            </a:r>
            <a:endParaRPr lang="en-US" dirty="0" smtClean="0"/>
          </a:p>
          <a:p>
            <a:pPr lvl="2"/>
            <a:r>
              <a:rPr lang="en-US" dirty="0" err="1" smtClean="0"/>
              <a:t>JUnit</a:t>
            </a:r>
            <a:r>
              <a:rPr lang="en-US" dirty="0" smtClean="0"/>
              <a:t> and </a:t>
            </a:r>
            <a:r>
              <a:rPr lang="en-US" dirty="0" err="1" smtClean="0"/>
              <a:t>CppUnit</a:t>
            </a:r>
            <a:r>
              <a:rPr lang="en-US" dirty="0" smtClean="0"/>
              <a:t> like</a:t>
            </a:r>
          </a:p>
          <a:p>
            <a:pPr lvl="2"/>
            <a:r>
              <a:rPr lang="en-US" dirty="0" smtClean="0"/>
              <a:t>lightweight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Qt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nonymous Pro" pitchFamily="49" charset="0"/>
                <a:ea typeface="Anonymous Pro" pitchFamily="49" charset="0"/>
              </a:rPr>
              <a:t>#include &lt;</a:t>
            </a:r>
            <a:r>
              <a:rPr lang="en-US" dirty="0" err="1" smtClean="0">
                <a:latin typeface="Anonymous Pro" pitchFamily="49" charset="0"/>
                <a:ea typeface="Anonymous Pro" pitchFamily="49" charset="0"/>
              </a:rPr>
              <a:t>QtTest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/</a:t>
            </a:r>
            <a:r>
              <a:rPr lang="en-US" dirty="0" err="1" smtClean="0">
                <a:latin typeface="Anonymous Pro" pitchFamily="49" charset="0"/>
                <a:ea typeface="Anonymous Pro" pitchFamily="49" charset="0"/>
              </a:rPr>
              <a:t>QtTest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&gt;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class </a:t>
            </a:r>
            <a:r>
              <a:rPr lang="en-US" dirty="0" err="1">
                <a:latin typeface="Anonymous Pro" pitchFamily="49" charset="0"/>
                <a:ea typeface="Anonymous Pro" pitchFamily="49" charset="0"/>
              </a:rPr>
              <a:t>TestQString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: public </a:t>
            </a:r>
            <a:r>
              <a:rPr lang="en-US" dirty="0" err="1">
                <a:latin typeface="Anonymous Pro" pitchFamily="49" charset="0"/>
                <a:ea typeface="Anonymous Pro" pitchFamily="49" charset="0"/>
              </a:rPr>
              <a:t>QObject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 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{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  Q_OBJECT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private slots: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  void </a:t>
            </a:r>
            <a:r>
              <a:rPr lang="en-US" dirty="0" err="1">
                <a:latin typeface="Anonymous Pro" pitchFamily="49" charset="0"/>
                <a:ea typeface="Anonymous Pro" pitchFamily="49" charset="0"/>
              </a:rPr>
              <a:t>toUpper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()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 {</a:t>
            </a:r>
            <a:br>
              <a:rPr lang="en-US" dirty="0">
                <a:latin typeface="Anonymous Pro" pitchFamily="49" charset="0"/>
                <a:ea typeface="Anonymous Pro" pitchFamily="49" charset="0"/>
              </a:rPr>
            </a:br>
            <a:r>
              <a:rPr lang="en-US" dirty="0">
                <a:latin typeface="Anonymous Pro" pitchFamily="49" charset="0"/>
                <a:ea typeface="Anonymous Pro" pitchFamily="49" charset="0"/>
              </a:rPr>
              <a:t>  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  </a:t>
            </a:r>
            <a:r>
              <a:rPr lang="en-US" dirty="0" err="1" smtClean="0">
                <a:latin typeface="Anonymous Pro" pitchFamily="49" charset="0"/>
                <a:ea typeface="Anonymous Pro" pitchFamily="49" charset="0"/>
              </a:rPr>
              <a:t>QString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 </a:t>
            </a:r>
            <a:r>
              <a:rPr lang="en-US" dirty="0" err="1">
                <a:latin typeface="Anonymous Pro" pitchFamily="49" charset="0"/>
                <a:ea typeface="Anonymous Pro" pitchFamily="49" charset="0"/>
              </a:rPr>
              <a:t>str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 = "Hello";</a:t>
            </a:r>
            <a:br>
              <a:rPr lang="en-US" dirty="0">
                <a:latin typeface="Anonymous Pro" pitchFamily="49" charset="0"/>
                <a:ea typeface="Anonymous Pro" pitchFamily="49" charset="0"/>
              </a:rPr>
            </a:br>
            <a:r>
              <a:rPr lang="en-US" dirty="0">
                <a:latin typeface="Anonymous Pro" pitchFamily="49" charset="0"/>
                <a:ea typeface="Anonymous Pro" pitchFamily="49" charset="0"/>
              </a:rPr>
              <a:t>  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  QCOMPARE(</a:t>
            </a:r>
            <a:r>
              <a:rPr lang="en-US" dirty="0" err="1" smtClean="0">
                <a:latin typeface="Anonymous Pro" pitchFamily="49" charset="0"/>
                <a:ea typeface="Anonymous Pro" pitchFamily="49" charset="0"/>
              </a:rPr>
              <a:t>str.toUpper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(),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             </a:t>
            </a:r>
            <a:r>
              <a:rPr lang="en-US" dirty="0" err="1" smtClean="0">
                <a:latin typeface="Anonymous Pro" pitchFamily="49" charset="0"/>
                <a:ea typeface="Anonymous Pro" pitchFamily="49" charset="0"/>
              </a:rPr>
              <a:t>QString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("HELLO"));</a:t>
            </a:r>
            <a:br>
              <a:rPr lang="en-US" dirty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  }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};</a:t>
            </a:r>
          </a:p>
          <a:p>
            <a:r>
              <a:rPr lang="en-US" dirty="0">
                <a:latin typeface="Anonymous Pro" pitchFamily="49" charset="0"/>
                <a:ea typeface="Anonymous Pro" pitchFamily="49" charset="0"/>
              </a:rPr>
              <a:t>QTEST_MAIN(</a:t>
            </a:r>
            <a:r>
              <a:rPr lang="en-US" dirty="0" err="1">
                <a:latin typeface="Anonymous Pro" pitchFamily="49" charset="0"/>
                <a:ea typeface="Anonymous Pro" pitchFamily="49" charset="0"/>
              </a:rPr>
              <a:t>TestQString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)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#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include "</a:t>
            </a:r>
            <a:r>
              <a:rPr lang="en-US" dirty="0" err="1">
                <a:latin typeface="Anonymous Pro" pitchFamily="49" charset="0"/>
                <a:ea typeface="Anonymous Pro" pitchFamily="49" charset="0"/>
              </a:rPr>
              <a:t>testqstring.moc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01196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MAF3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Wrapper around </a:t>
            </a:r>
            <a:r>
              <a:rPr lang="en-US" dirty="0" err="1" smtClean="0"/>
              <a:t>QTest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0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// </a:t>
            </a:r>
            <a:r>
              <a:rPr lang="en-US" dirty="0"/>
              <a:t>Tests factorial of negative numbers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TEST(</a:t>
            </a:r>
            <a:r>
              <a:rPr lang="en-US" dirty="0" err="1" smtClean="0">
                <a:latin typeface="Anonymous Pro" pitchFamily="49" charset="0"/>
                <a:ea typeface="Anonymous Pro" pitchFamily="49" charset="0"/>
              </a:rPr>
              <a:t>FactorialTest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, Negative) 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{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  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// 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This test is named "Negative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",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  // 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and 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belongs 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to the "</a:t>
            </a:r>
            <a:r>
              <a:rPr lang="en-US" dirty="0" err="1" smtClean="0">
                <a:latin typeface="Anonymous Pro" pitchFamily="49" charset="0"/>
                <a:ea typeface="Anonymous Pro" pitchFamily="49" charset="0"/>
              </a:rPr>
              <a:t>FactorialTest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“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  // 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test 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case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.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EXPECT_EQ(1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, Factorial(-5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));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EXPECT_EQ(1</a:t>
            </a:r>
            <a:r>
              <a:rPr lang="en-US" dirty="0">
                <a:latin typeface="Anonymous Pro" pitchFamily="49" charset="0"/>
                <a:ea typeface="Anonymous Pro" pitchFamily="49" charset="0"/>
              </a:rPr>
              <a:t>, Factorial(-1));  EXPECT_TRUE(Factorial(-10) &gt; 0</a:t>
            </a: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);</a:t>
            </a:r>
            <a:br>
              <a:rPr lang="en-US" dirty="0" smtClean="0">
                <a:latin typeface="Anonymous Pro" pitchFamily="49" charset="0"/>
                <a:ea typeface="Anonymous Pro" pitchFamily="49" charset="0"/>
              </a:rPr>
            </a:br>
            <a:r>
              <a:rPr lang="en-US" dirty="0" smtClean="0">
                <a:latin typeface="Anonymous Pro" pitchFamily="49" charset="0"/>
                <a:ea typeface="Anonymous Pro" pitchFamily="49" charset="0"/>
              </a:rPr>
              <a:t>}</a:t>
            </a:r>
          </a:p>
          <a:p>
            <a:r>
              <a:rPr lang="en-US" dirty="0"/>
              <a:t>RUN_ALL_TESTS() in main().</a:t>
            </a:r>
          </a:p>
        </p:txBody>
      </p:sp>
    </p:spTree>
    <p:extLst>
      <p:ext uri="{BB962C8B-B14F-4D97-AF65-F5344CB8AC3E}">
        <p14:creationId xmlns:p14="http://schemas.microsoft.com/office/powerpoint/2010/main" val="138458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 for CTK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QtTest</a:t>
            </a:r>
            <a:r>
              <a:rPr lang="en-US" dirty="0" smtClean="0"/>
              <a:t>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Offers the same as in </a:t>
            </a:r>
            <a:r>
              <a:rPr lang="en-US" dirty="0" err="1" smtClean="0"/>
              <a:t>CxxTests</a:t>
            </a:r>
            <a:r>
              <a:rPr lang="en-US" dirty="0" smtClean="0"/>
              <a:t>, Google Tests</a:t>
            </a:r>
            <a:endParaRPr lang="en-US" dirty="0" smtClean="0"/>
          </a:p>
          <a:p>
            <a:r>
              <a:rPr lang="en-US" dirty="0" smtClean="0"/>
              <a:t>Eventually add macros on top to register tests</a:t>
            </a:r>
          </a:p>
          <a:p>
            <a:pPr lvl="1"/>
            <a:r>
              <a:rPr lang="en-US" dirty="0" smtClean="0"/>
              <a:t>What’s missing ?</a:t>
            </a:r>
          </a:p>
          <a:p>
            <a:pPr lvl="1"/>
            <a:r>
              <a:rPr lang="en-US" dirty="0" smtClean="0"/>
              <a:t>Mix of MITK / MAF 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about Python ?</a:t>
            </a:r>
          </a:p>
          <a:p>
            <a:r>
              <a:rPr lang="en-US" dirty="0" smtClean="0"/>
              <a:t>How about GUI testing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6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QtTest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doc.qt.nokia.com/stable/qtestlib-tutorial1.html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70542"/>
      </p:ext>
    </p:extLst>
  </p:cSld>
  <p:clrMapOvr>
    <a:masterClrMapping/>
  </p:clrMapOvr>
</p:sld>
</file>

<file path=ppt/theme/theme1.xml><?xml version="1.0" encoding="utf-8"?>
<a:theme xmlns:a="http://schemas.openxmlformats.org/drawingml/2006/main" name="KitwareLigh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105</Words>
  <Application>Microsoft Office PowerPoint</Application>
  <PresentationFormat>On-screen Show (4:3)</PresentationFormat>
  <Paragraphs>33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KitwareLight</vt:lpstr>
      <vt:lpstr>CTK Hackfest Testing framework</vt:lpstr>
      <vt:lpstr>MITK</vt:lpstr>
      <vt:lpstr>GIMIAS</vt:lpstr>
      <vt:lpstr>Qt Testing</vt:lpstr>
      <vt:lpstr>MAF3</vt:lpstr>
      <vt:lpstr>Google tests</vt:lpstr>
      <vt:lpstr>Suggestion for CTK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chris.gardiner</dc:creator>
  <cp:lastModifiedBy>Julien</cp:lastModifiedBy>
  <cp:revision>57</cp:revision>
  <dcterms:created xsi:type="dcterms:W3CDTF">2009-08-13T16:43:43Z</dcterms:created>
  <dcterms:modified xsi:type="dcterms:W3CDTF">2011-11-13T23:19:50Z</dcterms:modified>
</cp:coreProperties>
</file>