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5"/>
  </p:sldMasterIdLst>
  <p:notesMasterIdLst>
    <p:notesMasterId r:id="rId24"/>
  </p:notesMasterIdLst>
  <p:sldIdLst>
    <p:sldId id="256" r:id="rId6"/>
    <p:sldId id="262" r:id="rId7"/>
    <p:sldId id="271" r:id="rId8"/>
    <p:sldId id="269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8" r:id="rId20"/>
    <p:sldId id="282" r:id="rId21"/>
    <p:sldId id="283" r:id="rId22"/>
    <p:sldId id="261" r:id="rId23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6"/>
      </p:cViewPr>
      <p:guideLst>
        <p:guide orient="horz" pos="2160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A74C14EB-16C8-F84C-8159-FF05D583A1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1990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6716C5-0B32-674D-B62B-124FB2B3E8F4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16002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16002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1568450" y="1781175"/>
            <a:ext cx="6365875" cy="2638425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65275" y="4597400"/>
            <a:ext cx="6400800" cy="533400"/>
          </a:xfrm>
        </p:spPr>
        <p:txBody>
          <a:bodyPr/>
          <a:lstStyle>
            <a:lvl1pPr marL="0" indent="0">
              <a:buFont typeface="Times" charset="0"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e-DE" noProof="0" smtClean="0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dt" sz="quarter" idx="10"/>
          </p:nvPr>
        </p:nvSpPr>
        <p:spPr bwMode="black">
          <a:xfrm>
            <a:off x="66675" y="679450"/>
            <a:ext cx="1273175" cy="206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330DC-A7DA-DA47-894C-17FE053B4BEB}" type="datetime1">
              <a:rPr lang="en-US" smtClean="0"/>
              <a:pPr>
                <a:defRPr/>
              </a:pPr>
              <a:t>11/7/2014</a:t>
            </a:fld>
            <a:endParaRPr lang="en-US" dirty="0" smtClean="0"/>
          </a:p>
        </p:txBody>
      </p:sp>
      <p:pic>
        <p:nvPicPr>
          <p:cNvPr id="11" name="Picture 3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6358" y="5800500"/>
            <a:ext cx="344618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194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12" descr="DKFZ_Aussenaufnahme_0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6" y="-40213"/>
            <a:ext cx="9144000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16002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16002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dt" sz="quarter" idx="10"/>
          </p:nvPr>
        </p:nvSpPr>
        <p:spPr bwMode="black">
          <a:xfrm>
            <a:off x="66675" y="679450"/>
            <a:ext cx="1273175" cy="206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330DC-A7DA-DA47-894C-17FE053B4BEB}" type="datetime1">
              <a:rPr lang="en-US"/>
              <a:pPr>
                <a:defRPr/>
              </a:pPr>
              <a:t>11/7/2014</a:t>
            </a:fld>
            <a:endParaRPr lang="en-US" sz="1400" dirty="0">
              <a:latin typeface="Times New Roman" charset="0"/>
            </a:endParaRPr>
          </a:p>
        </p:txBody>
      </p:sp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6358" y="5800500"/>
            <a:ext cx="344618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89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69400" cy="623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35"/>
          <p:cNvSpPr>
            <a:spLocks noChangeShapeType="1"/>
          </p:cNvSpPr>
          <p:nvPr/>
        </p:nvSpPr>
        <p:spPr bwMode="auto">
          <a:xfrm flipV="1">
            <a:off x="1600200" y="4600575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Line 40"/>
          <p:cNvSpPr>
            <a:spLocks noChangeShapeType="1"/>
          </p:cNvSpPr>
          <p:nvPr/>
        </p:nvSpPr>
        <p:spPr bwMode="auto">
          <a:xfrm flipV="1">
            <a:off x="1600200" y="0"/>
            <a:ext cx="0" cy="838200"/>
          </a:xfrm>
          <a:prstGeom prst="line">
            <a:avLst/>
          </a:prstGeom>
          <a:noFill/>
          <a:ln w="1143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Rectangle 43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9" name="Rectangle 23"/>
          <p:cNvSpPr>
            <a:spLocks noGrp="1" noChangeArrowheads="1"/>
          </p:cNvSpPr>
          <p:nvPr>
            <p:ph type="dt" sz="quarter" idx="10"/>
          </p:nvPr>
        </p:nvSpPr>
        <p:spPr bwMode="black">
          <a:xfrm>
            <a:off x="66675" y="679450"/>
            <a:ext cx="1273175" cy="2063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C330DC-A7DA-DA47-894C-17FE053B4BEB}" type="datetime1">
              <a:rPr lang="en-US"/>
              <a:pPr>
                <a:defRPr/>
              </a:pPr>
              <a:t>11/7/2014</a:t>
            </a:fld>
            <a:endParaRPr lang="en-US" sz="1400" dirty="0">
              <a:latin typeface="Times New Roman" charset="0"/>
            </a:endParaRPr>
          </a:p>
        </p:txBody>
      </p:sp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76358" y="5800500"/>
            <a:ext cx="3446181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188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541588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64"/>
          <p:cNvSpPr>
            <a:spLocks noChangeArrowheads="1"/>
          </p:cNvSpPr>
          <p:nvPr userDrawn="1"/>
        </p:nvSpPr>
        <p:spPr bwMode="black">
          <a:xfrm>
            <a:off x="65088" y="6464384"/>
            <a:ext cx="16265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fld id="{E52D33EB-DA88-444A-BFC5-D59D416F1165}" type="datetime1">
              <a:rPr lang="en-US" sz="900">
                <a:solidFill>
                  <a:schemeClr val="bg2"/>
                </a:solidFill>
                <a:latin typeface="Arial" charset="0"/>
              </a:rPr>
              <a:pPr eaLnBrk="1" hangingPunct="1"/>
              <a:t>11/7/2014</a:t>
            </a:fld>
            <a:r>
              <a:rPr lang="en-US" sz="9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| Sascha Zelzer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7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4"/>
          <p:cNvSpPr>
            <a:spLocks noChangeArrowheads="1"/>
          </p:cNvSpPr>
          <p:nvPr userDrawn="1"/>
        </p:nvSpPr>
        <p:spPr bwMode="black">
          <a:xfrm>
            <a:off x="65088" y="6464384"/>
            <a:ext cx="838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fld id="{E52D33EB-DA88-444A-BFC5-D59D416F1165}" type="datetime1">
              <a:rPr lang="en-US" sz="900">
                <a:solidFill>
                  <a:schemeClr val="bg2"/>
                </a:solidFill>
                <a:latin typeface="Arial" charset="0"/>
              </a:rPr>
              <a:pPr eaLnBrk="1" hangingPunct="1"/>
              <a:t>11/7/2014</a:t>
            </a:fld>
            <a:r>
              <a:rPr lang="en-US" sz="900" dirty="0">
                <a:solidFill>
                  <a:schemeClr val="bg2"/>
                </a:solidFill>
                <a:latin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55798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541588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72100" y="1371600"/>
            <a:ext cx="35433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64"/>
          <p:cNvSpPr>
            <a:spLocks noChangeArrowheads="1"/>
          </p:cNvSpPr>
          <p:nvPr userDrawn="1"/>
        </p:nvSpPr>
        <p:spPr bwMode="black">
          <a:xfrm>
            <a:off x="65088" y="6464384"/>
            <a:ext cx="16265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fld id="{E52D33EB-DA88-444A-BFC5-D59D416F1165}" type="datetime1">
              <a:rPr lang="en-US" sz="900">
                <a:solidFill>
                  <a:schemeClr val="bg2"/>
                </a:solidFill>
                <a:latin typeface="Arial" charset="0"/>
              </a:rPr>
              <a:pPr eaLnBrk="1" hangingPunct="1"/>
              <a:t>11/7/2014</a:t>
            </a:fld>
            <a:r>
              <a:rPr lang="en-US" sz="9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| Sascha Zelzer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3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64"/>
          <p:cNvSpPr>
            <a:spLocks noChangeArrowheads="1"/>
          </p:cNvSpPr>
          <p:nvPr userDrawn="1"/>
        </p:nvSpPr>
        <p:spPr bwMode="black">
          <a:xfrm>
            <a:off x="65088" y="6464384"/>
            <a:ext cx="16265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fld id="{E52D33EB-DA88-444A-BFC5-D59D416F1165}" type="datetime1">
              <a:rPr lang="en-US" sz="900">
                <a:solidFill>
                  <a:schemeClr val="bg2"/>
                </a:solidFill>
                <a:latin typeface="Arial" charset="0"/>
              </a:rPr>
              <a:pPr eaLnBrk="1" hangingPunct="1"/>
              <a:t>11/7/2014</a:t>
            </a:fld>
            <a:r>
              <a:rPr lang="en-US" sz="9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| Sascha Zelzer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8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5415880" cy="396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7B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Rectangle 64"/>
          <p:cNvSpPr>
            <a:spLocks noChangeArrowheads="1"/>
          </p:cNvSpPr>
          <p:nvPr userDrawn="1"/>
        </p:nvSpPr>
        <p:spPr bwMode="black">
          <a:xfrm>
            <a:off x="65088" y="6464384"/>
            <a:ext cx="838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fld id="{E52D33EB-DA88-444A-BFC5-D59D416F1165}" type="datetime1">
              <a:rPr lang="en-US" sz="900">
                <a:solidFill>
                  <a:schemeClr val="bg2"/>
                </a:solidFill>
                <a:latin typeface="Arial" charset="0"/>
              </a:rPr>
              <a:pPr eaLnBrk="1" hangingPunct="1"/>
              <a:t>11/7/2014</a:t>
            </a:fld>
            <a:r>
              <a:rPr lang="en-US" sz="900" dirty="0">
                <a:solidFill>
                  <a:schemeClr val="bg2"/>
                </a:solidFill>
                <a:latin typeface="Arial" charset="0"/>
              </a:rPr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7370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4"/>
          <p:cNvSpPr>
            <a:spLocks noChangeArrowheads="1"/>
          </p:cNvSpPr>
          <p:nvPr userDrawn="1"/>
        </p:nvSpPr>
        <p:spPr bwMode="black">
          <a:xfrm>
            <a:off x="65088" y="6464384"/>
            <a:ext cx="177060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fld id="{E52D33EB-DA88-444A-BFC5-D59D416F1165}" type="datetime1">
              <a:rPr lang="en-US" sz="900">
                <a:solidFill>
                  <a:schemeClr val="bg2"/>
                </a:solidFill>
                <a:latin typeface="Arial" charset="0"/>
              </a:rPr>
              <a:pPr eaLnBrk="1" hangingPunct="1"/>
              <a:t>11/7/2014</a:t>
            </a:fld>
            <a:r>
              <a:rPr lang="en-US" sz="900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| Sascha Zelzer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30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3" name="Rectangle 77"/>
          <p:cNvSpPr>
            <a:spLocks noChangeArrowheads="1"/>
          </p:cNvSpPr>
          <p:nvPr/>
        </p:nvSpPr>
        <p:spPr bwMode="auto">
          <a:xfrm>
            <a:off x="0" y="0"/>
            <a:ext cx="9144000" cy="674136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15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371600"/>
            <a:ext cx="723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Rectangle 46"/>
          <p:cNvSpPr>
            <a:spLocks noChangeArrowheads="1"/>
          </p:cNvSpPr>
          <p:nvPr/>
        </p:nvSpPr>
        <p:spPr bwMode="auto">
          <a:xfrm>
            <a:off x="0" y="6326032"/>
            <a:ext cx="9144000" cy="54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2" name="Picture 56"/>
          <p:cNvPicPr>
            <a:picLocks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592" y="6563697"/>
            <a:ext cx="4707360" cy="1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6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32327" y="6441325"/>
            <a:ext cx="1074848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69913" indent="-1889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461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52241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9986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4558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130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3702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27463" indent="-1873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9.tmp"/><Relationship Id="rId4" Type="http://schemas.openxmlformats.org/officeDocument/2006/relationships/image" Target="../media/image38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tmp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tmp"/><Relationship Id="rId16" Type="http://schemas.openxmlformats.org/officeDocument/2006/relationships/hyperlink" Target="https://vimeo.com/110983539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2CB4EE9-E2D4-2644-9B6C-1D3C670D0BF9}" type="datetime1">
              <a:rPr lang="en-US"/>
              <a:pPr>
                <a:defRPr/>
              </a:pPr>
              <a:t>11/7/2014</a:t>
            </a:fld>
            <a:endParaRPr lang="en-US" sz="1400" dirty="0">
              <a:latin typeface="Times New Roman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The Common </a:t>
            </a:r>
            <a:r>
              <a:rPr lang="de-DE" dirty="0" smtClean="0">
                <a:cs typeface="+mj-cs"/>
              </a:rPr>
              <a:t>Toolkit</a:t>
            </a:r>
            <a:br>
              <a:rPr lang="de-DE" dirty="0" smtClean="0">
                <a:cs typeface="+mj-cs"/>
              </a:rPr>
            </a:br>
            <a:r>
              <a:rPr lang="de-DE" dirty="0">
                <a:cs typeface="+mj-cs"/>
              </a:rPr>
              <a:t/>
            </a:r>
            <a:br>
              <a:rPr lang="de-DE" dirty="0">
                <a:cs typeface="+mj-cs"/>
              </a:rPr>
            </a:br>
            <a:r>
              <a:rPr lang="de-DE" sz="1600" dirty="0" smtClean="0">
                <a:cs typeface="+mj-cs"/>
              </a:rPr>
              <a:t>Sascha Zelzer</a:t>
            </a:r>
            <a:endParaRPr lang="de-DE" sz="1600" dirty="0" smtClean="0">
              <a:cs typeface="+mj-cs"/>
            </a:endParaRP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10</a:t>
            </a:r>
            <a:r>
              <a:rPr lang="de-DE" baseline="30000" dirty="0" smtClean="0">
                <a:cs typeface="+mn-cs"/>
              </a:rPr>
              <a:t>th</a:t>
            </a:r>
            <a:r>
              <a:rPr lang="de-DE" dirty="0" smtClean="0">
                <a:cs typeface="+mn-cs"/>
              </a:rPr>
              <a:t> Hackfest Jubilee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7216080" cy="396875"/>
          </a:xfrm>
        </p:spPr>
        <p:txBody>
          <a:bodyPr/>
          <a:lstStyle/>
          <a:p>
            <a:r>
              <a:rPr lang="de-DE" dirty="0"/>
              <a:t>5</a:t>
            </a:r>
            <a:r>
              <a:rPr lang="de-DE" baseline="30000" dirty="0" smtClean="0"/>
              <a:t>th</a:t>
            </a:r>
            <a:r>
              <a:rPr lang="de-DE" dirty="0" smtClean="0"/>
              <a:t> Hackfest, July 2012 (Boston) – 10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DICOM App Hosting</a:t>
            </a:r>
          </a:p>
          <a:p>
            <a:r>
              <a:rPr lang="de-DE" sz="2400" dirty="0" smtClean="0"/>
              <a:t>DICOM classes</a:t>
            </a:r>
          </a:p>
          <a:p>
            <a:r>
              <a:rPr lang="de-DE" sz="2400" dirty="0" smtClean="0"/>
              <a:t>DCMTK update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 smtClean="0"/>
              <a:t>CLI library</a:t>
            </a:r>
          </a:p>
          <a:p>
            <a:r>
              <a:rPr lang="de-DE" sz="2400" dirty="0"/>
              <a:t>Packaging (Debian)</a:t>
            </a:r>
          </a:p>
          <a:p>
            <a:endParaRPr lang="de-DE" sz="2400" dirty="0"/>
          </a:p>
        </p:txBody>
      </p:sp>
      <p:pic>
        <p:nvPicPr>
          <p:cNvPr id="7170" name="Picture 2" descr="File:Ctk-boston-201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753404"/>
            <a:ext cx="4407540" cy="239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CTK-Hackfest-2012-Boston IMGP417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2040" y="3861048"/>
            <a:ext cx="4019600" cy="217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1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7216080" cy="396875"/>
          </a:xfrm>
        </p:spPr>
        <p:txBody>
          <a:bodyPr/>
          <a:lstStyle/>
          <a:p>
            <a:r>
              <a:rPr lang="de-DE" dirty="0" smtClean="0"/>
              <a:t>6</a:t>
            </a:r>
            <a:r>
              <a:rPr lang="de-DE" baseline="30000" dirty="0" smtClean="0"/>
              <a:t>th</a:t>
            </a:r>
            <a:r>
              <a:rPr lang="de-DE" dirty="0" smtClean="0"/>
              <a:t> Hackfest, December 2012 (Bologna) – 16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CLI integration</a:t>
            </a:r>
          </a:p>
          <a:p>
            <a:pPr lvl="1"/>
            <a:r>
              <a:rPr lang="de-DE" sz="2000" dirty="0" smtClean="0"/>
              <a:t>Slicer</a:t>
            </a:r>
          </a:p>
          <a:p>
            <a:pPr lvl="1"/>
            <a:r>
              <a:rPr lang="de-DE" sz="2000" dirty="0" smtClean="0"/>
              <a:t>MAF</a:t>
            </a:r>
          </a:p>
          <a:p>
            <a:pPr lvl="1"/>
            <a:r>
              <a:rPr lang="de-DE" sz="2000" dirty="0" smtClean="0"/>
              <a:t>MedInria</a:t>
            </a:r>
          </a:p>
          <a:p>
            <a:r>
              <a:rPr lang="de-DE" sz="2400" dirty="0" smtClean="0"/>
              <a:t>XNAT library (qRestAPI)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 smtClean="0"/>
              <a:t>Qt widgets</a:t>
            </a:r>
          </a:p>
          <a:p>
            <a:r>
              <a:rPr lang="de-DE" sz="2400" dirty="0" smtClean="0"/>
              <a:t>Qt5 compatibility</a:t>
            </a:r>
          </a:p>
          <a:p>
            <a:r>
              <a:rPr lang="de-DE" sz="2400" dirty="0" smtClean="0"/>
              <a:t>Debian packaging</a:t>
            </a:r>
          </a:p>
          <a:p>
            <a:r>
              <a:rPr lang="de-DE" sz="2400" dirty="0" smtClean="0"/>
              <a:t>DICOM library</a:t>
            </a:r>
          </a:p>
          <a:p>
            <a:r>
              <a:rPr lang="de-DE" sz="2400" dirty="0" smtClean="0"/>
              <a:t>DICOM App Hosting example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8194" name="Picture 2" descr="File:DSC0272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9" y="3808101"/>
            <a:ext cx="4085478" cy="252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commontk.org/images/9/9b/MITKasHostedApp-and-asHost-withCLIasHostedAp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33" y="4018570"/>
            <a:ext cx="4066155" cy="219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7216080" cy="396875"/>
          </a:xfrm>
        </p:spPr>
        <p:txBody>
          <a:bodyPr/>
          <a:lstStyle/>
          <a:p>
            <a:r>
              <a:rPr lang="de-DE" dirty="0"/>
              <a:t>7</a:t>
            </a:r>
            <a:r>
              <a:rPr lang="de-DE" baseline="30000" dirty="0" smtClean="0"/>
              <a:t>th</a:t>
            </a:r>
            <a:r>
              <a:rPr lang="de-DE" dirty="0" smtClean="0"/>
              <a:t> Hackfest, May 2013 (Kingston) – 11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DICOM App Hosting Integration (Slicer/MITK)</a:t>
            </a:r>
          </a:p>
          <a:p>
            <a:r>
              <a:rPr lang="de-DE" sz="2400" dirty="0" smtClean="0"/>
              <a:t>Qt Widgets &amp; Qt5</a:t>
            </a:r>
          </a:p>
          <a:p>
            <a:r>
              <a:rPr lang="de-DE" sz="2400" dirty="0" smtClean="0"/>
              <a:t>QtTesting library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 smtClean="0"/>
              <a:t>XNAT library</a:t>
            </a:r>
          </a:p>
          <a:p>
            <a:r>
              <a:rPr lang="de-DE" sz="2400" dirty="0" smtClean="0"/>
              <a:t>CLI XML generation</a:t>
            </a:r>
          </a:p>
          <a:p>
            <a:r>
              <a:rPr lang="de-DE" sz="2400" dirty="0" smtClean="0"/>
              <a:t>DICOM</a:t>
            </a:r>
          </a:p>
          <a:p>
            <a:pPr lvl="1"/>
            <a:r>
              <a:rPr lang="de-DE" sz="2000" dirty="0" smtClean="0"/>
              <a:t>dcmtk CMake </a:t>
            </a:r>
            <a:endParaRPr lang="de-DE" sz="2000" dirty="0"/>
          </a:p>
          <a:p>
            <a:pPr lvl="1"/>
            <a:r>
              <a:rPr lang="de-DE" sz="2000" dirty="0"/>
              <a:t>RT Discussion</a:t>
            </a:r>
          </a:p>
          <a:p>
            <a:pPr lvl="1"/>
            <a:r>
              <a:rPr lang="de-DE" sz="2000" dirty="0"/>
              <a:t>Browser widget</a:t>
            </a:r>
          </a:p>
          <a:p>
            <a:endParaRPr lang="de-DE" sz="2400" dirty="0"/>
          </a:p>
        </p:txBody>
      </p:sp>
      <p:pic>
        <p:nvPicPr>
          <p:cNvPr id="9218" name="Picture 2" descr="File:2013-05-20 16.16.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3933056"/>
            <a:ext cx="4174814" cy="21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commontk.org/images/b/b3/TableView_Horizontal_Sorting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4020660"/>
            <a:ext cx="425057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6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7216080" cy="396875"/>
          </a:xfrm>
        </p:spPr>
        <p:txBody>
          <a:bodyPr/>
          <a:lstStyle/>
          <a:p>
            <a:r>
              <a:rPr lang="de-DE" dirty="0" smtClean="0"/>
              <a:t>8</a:t>
            </a:r>
            <a:r>
              <a:rPr lang="de-DE" baseline="30000" dirty="0" smtClean="0"/>
              <a:t>th</a:t>
            </a:r>
            <a:r>
              <a:rPr lang="de-DE" dirty="0" smtClean="0"/>
              <a:t> Hackfest, November 2013 (London) – 10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XNAT library</a:t>
            </a:r>
          </a:p>
          <a:p>
            <a:r>
              <a:rPr lang="de-DE" sz="2400" dirty="0" smtClean="0"/>
              <a:t>CLI library</a:t>
            </a:r>
          </a:p>
          <a:p>
            <a:r>
              <a:rPr lang="de-DE" sz="2400" dirty="0"/>
              <a:t>Debian packaging</a:t>
            </a:r>
            <a:endParaRPr lang="de-DE" sz="2000" dirty="0"/>
          </a:p>
          <a:p>
            <a:endParaRPr lang="de-DE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/>
              <a:t>DICOM</a:t>
            </a:r>
          </a:p>
          <a:p>
            <a:pPr lvl="1"/>
            <a:r>
              <a:rPr lang="de-DE" sz="2000" dirty="0"/>
              <a:t>App Hosting</a:t>
            </a:r>
          </a:p>
          <a:p>
            <a:pPr lvl="1"/>
            <a:r>
              <a:rPr lang="de-DE" sz="2000" dirty="0"/>
              <a:t>Database backend</a:t>
            </a:r>
          </a:p>
          <a:p>
            <a:pPr lvl="1"/>
            <a:r>
              <a:rPr lang="de-DE" sz="2000" dirty="0"/>
              <a:t>Browser widget</a:t>
            </a:r>
          </a:p>
          <a:p>
            <a:endParaRPr lang="de-DE" sz="2400" dirty="0"/>
          </a:p>
        </p:txBody>
      </p:sp>
      <p:pic>
        <p:nvPicPr>
          <p:cNvPr id="10242" name="Picture 2" descr="http://www.commontk.org/images/d/da/20131107_19202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3573016"/>
            <a:ext cx="5749466" cy="251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7216080" cy="396875"/>
          </a:xfrm>
        </p:spPr>
        <p:txBody>
          <a:bodyPr/>
          <a:lstStyle/>
          <a:p>
            <a:r>
              <a:rPr lang="de-DE" dirty="0"/>
              <a:t>9</a:t>
            </a:r>
            <a:r>
              <a:rPr lang="de-DE" baseline="30000" dirty="0" smtClean="0"/>
              <a:t>th</a:t>
            </a:r>
            <a:r>
              <a:rPr lang="de-DE" dirty="0" smtClean="0"/>
              <a:t> Hackfest, May 2014 (St. Louis) – 10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DICOM</a:t>
            </a:r>
          </a:p>
          <a:p>
            <a:pPr lvl="1"/>
            <a:r>
              <a:rPr lang="de-DE" sz="1600" dirty="0" smtClean="0"/>
              <a:t>Web service (WG27)</a:t>
            </a:r>
          </a:p>
          <a:p>
            <a:pPr lvl="1"/>
            <a:r>
              <a:rPr lang="de-DE" sz="1600" dirty="0" smtClean="0"/>
              <a:t>dcmjs.org</a:t>
            </a:r>
          </a:p>
          <a:p>
            <a:pPr lvl="1"/>
            <a:r>
              <a:rPr lang="de-DE" sz="1600" dirty="0"/>
              <a:t>d</a:t>
            </a:r>
            <a:r>
              <a:rPr lang="de-DE" sz="1600" dirty="0" smtClean="0"/>
              <a:t>cmtk CMake patches</a:t>
            </a:r>
          </a:p>
          <a:p>
            <a:pPr lvl="1"/>
            <a:r>
              <a:rPr lang="de-DE" sz="1600" dirty="0" smtClean="0"/>
              <a:t>App Hosting interoperability</a:t>
            </a:r>
            <a:endParaRPr lang="de-DE" sz="1600" dirty="0"/>
          </a:p>
          <a:p>
            <a:endParaRPr lang="de-DE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 smtClean="0"/>
              <a:t>XNAT library</a:t>
            </a:r>
          </a:p>
          <a:p>
            <a:r>
              <a:rPr lang="de-DE" sz="2400" dirty="0" smtClean="0"/>
              <a:t>Qt5 compatibility</a:t>
            </a:r>
          </a:p>
          <a:p>
            <a:r>
              <a:rPr lang="de-DE" sz="2400" dirty="0" smtClean="0"/>
              <a:t>Build system &amp; TravisCI</a:t>
            </a:r>
            <a:endParaRPr lang="de-DE" sz="2000" dirty="0"/>
          </a:p>
          <a:p>
            <a:endParaRPr lang="de-DE" sz="2400" dirty="0"/>
          </a:p>
        </p:txBody>
      </p:sp>
      <p:pic>
        <p:nvPicPr>
          <p:cNvPr id="11266" name="Picture 2" descr="http://www.commontk.org/images/4/4c/20140506_1742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07704" y="3384063"/>
            <a:ext cx="5904656" cy="293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1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5316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65506"/>
            <a:ext cx="4392488" cy="207102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65506"/>
            <a:ext cx="4142815" cy="193880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142815" cy="19442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392488" cy="235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kfz logo en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GeorgetownUniversity logo e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4" name="AutoShape 6" descr="http://www.commontk.org/images/thumb/1/1c/Dkfz_logo_en.gif/200px-Dkfz_logo_en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8" descr="http://www.commontk.org/images/thumb/1/1c/Dkfz_logo_en.gif/200px-Dkfz_logo_en.gif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1" y="96898"/>
            <a:ext cx="1762371" cy="31436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093296"/>
            <a:ext cx="1632123" cy="136681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624"/>
            <a:ext cx="1224136" cy="368489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969727"/>
            <a:ext cx="668568" cy="32643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001904"/>
            <a:ext cx="1121326" cy="283002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30" y="77136"/>
            <a:ext cx="910123" cy="297540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6898"/>
            <a:ext cx="1089209" cy="34897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002" y="44624"/>
            <a:ext cx="1157846" cy="371915"/>
          </a:xfrm>
          <a:prstGeom prst="rect">
            <a:avLst/>
          </a:prstGeom>
        </p:spPr>
      </p:pic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7248"/>
            <a:ext cx="894495" cy="29816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949280"/>
            <a:ext cx="1080119" cy="34461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997740"/>
            <a:ext cx="936104" cy="239572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47" y="44624"/>
            <a:ext cx="414855" cy="407940"/>
          </a:xfrm>
          <a:prstGeom prst="rect">
            <a:avLst/>
          </a:prstGeom>
        </p:spPr>
      </p:pic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952010"/>
            <a:ext cx="792088" cy="285302"/>
          </a:xfrm>
          <a:prstGeom prst="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5969727"/>
            <a:ext cx="625178" cy="310462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185496" y="1988840"/>
            <a:ext cx="677300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>
                <a:latin typeface="+mn-lt"/>
              </a:rPr>
              <a:t>Source </a:t>
            </a:r>
            <a:r>
              <a:rPr lang="de-DE" sz="4000" dirty="0" err="1" smtClean="0">
                <a:latin typeface="+mn-lt"/>
              </a:rPr>
              <a:t>code</a:t>
            </a:r>
            <a:r>
              <a:rPr lang="de-DE" sz="4000" dirty="0" smtClean="0">
                <a:latin typeface="+mn-lt"/>
              </a:rPr>
              <a:t> </a:t>
            </a:r>
            <a:r>
              <a:rPr lang="de-DE" sz="4000" dirty="0" err="1" smtClean="0">
                <a:latin typeface="+mn-lt"/>
              </a:rPr>
              <a:t>evolution</a:t>
            </a:r>
            <a:r>
              <a:rPr lang="de-DE" sz="4000" dirty="0" smtClean="0">
                <a:latin typeface="+mn-lt"/>
              </a:rPr>
              <a:t> </a:t>
            </a:r>
            <a:r>
              <a:rPr lang="de-DE" sz="4000" dirty="0" err="1" smtClean="0">
                <a:latin typeface="+mn-lt"/>
              </a:rPr>
              <a:t>video</a:t>
            </a:r>
            <a:r>
              <a:rPr lang="de-DE" sz="4000" dirty="0" smtClean="0">
                <a:latin typeface="+mn-lt"/>
              </a:rPr>
              <a:t>:</a:t>
            </a:r>
          </a:p>
          <a:p>
            <a:pPr algn="ctr"/>
            <a:endParaRPr lang="de-DE" sz="4000" dirty="0" smtClean="0">
              <a:latin typeface="+mn-lt"/>
            </a:endParaRPr>
          </a:p>
          <a:p>
            <a:pPr algn="ctr"/>
            <a:r>
              <a:rPr lang="de-DE" dirty="0">
                <a:hlinkClick r:id="rId16"/>
              </a:rPr>
              <a:t>https://</a:t>
            </a:r>
            <a:r>
              <a:rPr lang="de-DE" dirty="0" smtClean="0">
                <a:hlinkClick r:id="rId16"/>
              </a:rPr>
              <a:t>vimeo.com/110983539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3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 txBox="1">
            <a:spLocks noChangeArrowheads="1"/>
          </p:cNvSpPr>
          <p:nvPr/>
        </p:nvSpPr>
        <p:spPr bwMode="auto">
          <a:xfrm>
            <a:off x="5273675" y="498475"/>
            <a:ext cx="4319588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b="1" dirty="0" err="1">
                <a:solidFill>
                  <a:schemeClr val="bg2"/>
                </a:solidFill>
                <a:latin typeface="Arial" charset="0"/>
              </a:rPr>
              <a:t>Thank</a:t>
            </a:r>
            <a:r>
              <a:rPr lang="de-DE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chemeClr val="bg2"/>
                </a:solidFill>
                <a:latin typeface="Arial" charset="0"/>
              </a:rPr>
              <a:t>you</a:t>
            </a:r>
            <a:r>
              <a:rPr lang="de-DE" b="1" dirty="0">
                <a:solidFill>
                  <a:schemeClr val="bg2"/>
                </a:solidFill>
                <a:latin typeface="Arial" charset="0"/>
              </a:rPr>
              <a:t> </a:t>
            </a:r>
            <a:br>
              <a:rPr lang="de-DE" b="1" dirty="0">
                <a:solidFill>
                  <a:schemeClr val="bg2"/>
                </a:solidFill>
                <a:latin typeface="Arial" charset="0"/>
              </a:rPr>
            </a:br>
            <a:r>
              <a:rPr lang="de-DE" b="1" dirty="0" err="1">
                <a:solidFill>
                  <a:schemeClr val="bg2"/>
                </a:solidFill>
                <a:latin typeface="Arial" charset="0"/>
              </a:rPr>
              <a:t>for</a:t>
            </a:r>
            <a:r>
              <a:rPr lang="de-DE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chemeClr val="bg2"/>
                </a:solidFill>
                <a:latin typeface="Arial" charset="0"/>
              </a:rPr>
              <a:t>your</a:t>
            </a:r>
            <a:r>
              <a:rPr lang="de-DE" b="1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chemeClr val="bg2"/>
                </a:solidFill>
                <a:latin typeface="Arial" charset="0"/>
              </a:rPr>
              <a:t>attention</a:t>
            </a:r>
            <a:r>
              <a:rPr lang="de-DE" b="1" dirty="0">
                <a:solidFill>
                  <a:schemeClr val="bg2"/>
                </a:solidFill>
                <a:latin typeface="Arial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4794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 txBox="1">
            <a:spLocks noChangeArrowheads="1"/>
          </p:cNvSpPr>
          <p:nvPr/>
        </p:nvSpPr>
        <p:spPr>
          <a:xfrm>
            <a:off x="1619250" y="692150"/>
            <a:ext cx="4752975" cy="125571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3600"/>
              </a:lnSpc>
              <a:defRPr/>
            </a:pPr>
            <a:r>
              <a:rPr lang="de-DE" sz="3000" dirty="0">
                <a:solidFill>
                  <a:srgbClr val="FFFFFF"/>
                </a:solidFill>
              </a:rPr>
              <a:t>Welcome</a:t>
            </a:r>
            <a:br>
              <a:rPr lang="de-DE" sz="3000" dirty="0">
                <a:solidFill>
                  <a:srgbClr val="FFFFFF"/>
                </a:solidFill>
              </a:rPr>
            </a:br>
            <a:r>
              <a:rPr lang="de-DE" sz="3000" spc="-20" dirty="0" err="1" smtClean="0">
                <a:solidFill>
                  <a:srgbClr val="FFFFFF"/>
                </a:solidFill>
              </a:rPr>
              <a:t>to</a:t>
            </a:r>
            <a:r>
              <a:rPr lang="de-DE" sz="3000" spc="-20" dirty="0" smtClean="0">
                <a:solidFill>
                  <a:srgbClr val="FFFFFF"/>
                </a:solidFill>
              </a:rPr>
              <a:t> </a:t>
            </a:r>
            <a:r>
              <a:rPr lang="de-DE" sz="3000" spc="-20" dirty="0" err="1" smtClean="0">
                <a:solidFill>
                  <a:srgbClr val="FFFFFF"/>
                </a:solidFill>
              </a:rPr>
              <a:t>the</a:t>
            </a:r>
            <a:r>
              <a:rPr lang="de-DE" sz="3000" spc="-20" dirty="0" smtClean="0">
                <a:solidFill>
                  <a:srgbClr val="FFFFFF"/>
                </a:solidFill>
              </a:rPr>
              <a:t> </a:t>
            </a:r>
            <a:r>
              <a:rPr lang="de-DE" sz="3000" spc="-20" dirty="0">
                <a:solidFill>
                  <a:srgbClr val="FFFFFF"/>
                </a:solidFill>
              </a:rPr>
              <a:t>DKFZ!</a:t>
            </a:r>
            <a:endParaRPr lang="de-DE" sz="3000" spc="-20" dirty="0"/>
          </a:p>
        </p:txBody>
      </p:sp>
    </p:spTree>
    <p:extLst>
      <p:ext uri="{BB962C8B-B14F-4D97-AF65-F5344CB8AC3E}">
        <p14:creationId xmlns:p14="http://schemas.microsoft.com/office/powerpoint/2010/main" val="33707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9/94/Heidelberg-MAXB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68"/>
            <a:ext cx="9144000" cy="60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00" y="3913062"/>
            <a:ext cx="643402" cy="661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9468" y="3933056"/>
            <a:ext cx="468481" cy="6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01208"/>
            <a:ext cx="4587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301208"/>
            <a:ext cx="12954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5353157"/>
            <a:ext cx="737728" cy="66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846" b="30072"/>
          <a:stretch/>
        </p:blipFill>
        <p:spPr bwMode="auto">
          <a:xfrm>
            <a:off x="5257800" y="5395077"/>
            <a:ext cx="1219200" cy="4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5326980"/>
            <a:ext cx="12954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3645024"/>
            <a:ext cx="203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950" y="3645024"/>
            <a:ext cx="20208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3645024"/>
            <a:ext cx="228600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50" y="3645024"/>
            <a:ext cx="2025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5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445224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CTK Workshops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676400" y="1356320"/>
            <a:ext cx="7239000" cy="49530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sz="2400" dirty="0" smtClean="0">
                <a:ea typeface="Calibri" pitchFamily="34" charset="0"/>
                <a:cs typeface="Calibri" pitchFamily="34" charset="0"/>
              </a:rPr>
              <a:t>June </a:t>
            </a:r>
            <a:r>
              <a:rPr lang="en-US" sz="2400" dirty="0">
                <a:ea typeface="Calibri" pitchFamily="34" charset="0"/>
                <a:cs typeface="Calibri" pitchFamily="34" charset="0"/>
              </a:rPr>
              <a:t>2009: Heidelberg, D (Kick-Off </a:t>
            </a:r>
            <a:r>
              <a:rPr lang="en-US" sz="2400" dirty="0" smtClean="0">
                <a:ea typeface="Calibri" pitchFamily="34" charset="0"/>
                <a:cs typeface="Calibri" pitchFamily="34" charset="0"/>
              </a:rPr>
              <a:t>Meeting)</a:t>
            </a:r>
          </a:p>
          <a:p>
            <a:pPr eaLnBrk="1" hangingPunct="1">
              <a:buClr>
                <a:schemeClr val="tx2"/>
              </a:buClr>
            </a:pPr>
            <a:r>
              <a:rPr lang="de-DE" sz="2400" dirty="0" smtClean="0">
                <a:ea typeface="Calibri" pitchFamily="34" charset="0"/>
                <a:cs typeface="Calibri" pitchFamily="34" charset="0"/>
              </a:rPr>
              <a:t>September </a:t>
            </a:r>
            <a:r>
              <a:rPr lang="de-DE" sz="2400" dirty="0">
                <a:ea typeface="Calibri" pitchFamily="34" charset="0"/>
                <a:cs typeface="Calibri" pitchFamily="34" charset="0"/>
              </a:rPr>
              <a:t>2009: Oxford, UK</a:t>
            </a:r>
          </a:p>
          <a:p>
            <a:pPr eaLnBrk="1" hangingPunct="1">
              <a:buClr>
                <a:schemeClr val="tx2"/>
              </a:buClr>
            </a:pPr>
            <a:r>
              <a:rPr lang="de-DE" sz="2400" dirty="0" smtClean="0">
                <a:ea typeface="Calibri" pitchFamily="34" charset="0"/>
                <a:cs typeface="Calibri" pitchFamily="34" charset="0"/>
              </a:rPr>
              <a:t>November </a:t>
            </a:r>
            <a:r>
              <a:rPr lang="de-DE" sz="2400" dirty="0">
                <a:ea typeface="Calibri" pitchFamily="34" charset="0"/>
                <a:cs typeface="Calibri" pitchFamily="34" charset="0"/>
              </a:rPr>
              <a:t>2009: Chicago, USA</a:t>
            </a:r>
          </a:p>
          <a:p>
            <a:pPr eaLnBrk="1" hangingPunct="1">
              <a:buClr>
                <a:schemeClr val="tx2"/>
              </a:buClr>
            </a:pPr>
            <a:r>
              <a:rPr lang="en-US" sz="2400" dirty="0" smtClean="0">
                <a:ea typeface="Calibri" pitchFamily="34" charset="0"/>
                <a:cs typeface="Calibri" pitchFamily="34" charset="0"/>
              </a:rPr>
              <a:t>February</a:t>
            </a:r>
            <a:r>
              <a:rPr lang="de-DE" sz="24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400" dirty="0">
                <a:ea typeface="Calibri" pitchFamily="34" charset="0"/>
                <a:cs typeface="Calibri" pitchFamily="34" charset="0"/>
              </a:rPr>
              <a:t>2010: San Diego, CA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5373216"/>
            <a:ext cx="137469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6784032" cy="396875"/>
          </a:xfrm>
        </p:spPr>
        <p:txBody>
          <a:bodyPr/>
          <a:lstStyle/>
          <a:p>
            <a:r>
              <a:rPr lang="de-DE" dirty="0" smtClean="0"/>
              <a:t>Pre-Hackfest, March 2010 (Heidelberg) – 9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371600"/>
            <a:ext cx="3687688" cy="4953000"/>
          </a:xfrm>
        </p:spPr>
        <p:txBody>
          <a:bodyPr/>
          <a:lstStyle/>
          <a:p>
            <a:r>
              <a:rPr lang="de-DE" sz="2400" dirty="0" smtClean="0"/>
              <a:t>Initial Git repository</a:t>
            </a:r>
          </a:p>
          <a:p>
            <a:r>
              <a:rPr lang="de-DE" sz="2400" dirty="0" err="1" smtClean="0"/>
              <a:t>Coding</a:t>
            </a:r>
            <a:r>
              <a:rPr lang="de-DE" sz="2400" dirty="0" smtClean="0"/>
              <a:t> </a:t>
            </a:r>
            <a:r>
              <a:rPr lang="de-DE" sz="2400" dirty="0" err="1" smtClean="0"/>
              <a:t>guidelines</a:t>
            </a:r>
            <a:endParaRPr lang="de-DE" sz="2400" dirty="0" smtClean="0"/>
          </a:p>
          <a:p>
            <a:r>
              <a:rPr lang="de-DE" sz="2400" dirty="0" smtClean="0"/>
              <a:t>CMake superbuild</a:t>
            </a:r>
          </a:p>
          <a:p>
            <a:pPr lvl="1"/>
            <a:r>
              <a:rPr lang="de-DE" sz="2000" dirty="0" smtClean="0"/>
              <a:t>PythonQt</a:t>
            </a:r>
          </a:p>
          <a:p>
            <a:pPr lvl="1"/>
            <a:r>
              <a:rPr lang="de-DE" sz="2000" dirty="0" smtClean="0"/>
              <a:t>ZMQ &amp; OpenIGTLink</a:t>
            </a:r>
            <a:endParaRPr lang="de-DE" sz="2000" dirty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0112" y="1371600"/>
            <a:ext cx="3335288" cy="4953000"/>
          </a:xfrm>
        </p:spPr>
        <p:txBody>
          <a:bodyPr/>
          <a:lstStyle/>
          <a:p>
            <a:r>
              <a:rPr lang="de-DE" sz="2400" dirty="0" smtClean="0"/>
              <a:t>Widgets</a:t>
            </a:r>
          </a:p>
          <a:p>
            <a:r>
              <a:rPr lang="de-DE" sz="2400" dirty="0" smtClean="0"/>
              <a:t>QtMobility</a:t>
            </a:r>
          </a:p>
          <a:p>
            <a:r>
              <a:rPr lang="de-DE" sz="2400" dirty="0" smtClean="0"/>
              <a:t>DICOM Indexer</a:t>
            </a:r>
            <a:endParaRPr lang="de-DE" sz="2400" dirty="0"/>
          </a:p>
        </p:txBody>
      </p:sp>
      <p:pic>
        <p:nvPicPr>
          <p:cNvPr id="2050" name="Picture 2" descr="http://www.na-mic.org/Wiki/images/a/a3/IMG_0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85514"/>
            <a:ext cx="3530483" cy="264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a-mic.org/Wiki/images/4/41/20100311-CTKHackfes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28314"/>
            <a:ext cx="4095676" cy="23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7216080" cy="396875"/>
          </a:xfrm>
        </p:spPr>
        <p:txBody>
          <a:bodyPr/>
          <a:lstStyle/>
          <a:p>
            <a:r>
              <a:rPr lang="de-DE" dirty="0" smtClean="0"/>
              <a:t>1</a:t>
            </a:r>
            <a:r>
              <a:rPr lang="de-DE" baseline="30000" dirty="0" smtClean="0"/>
              <a:t>st</a:t>
            </a:r>
            <a:r>
              <a:rPr lang="de-DE" dirty="0" smtClean="0"/>
              <a:t> Hackfest, May 2010 (Georgetown) – 19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CTK Buildsystem &amp; Integration</a:t>
            </a:r>
          </a:p>
          <a:p>
            <a:r>
              <a:rPr lang="de-DE" sz="2400" dirty="0" smtClean="0"/>
              <a:t>Plugin Framework</a:t>
            </a:r>
          </a:p>
          <a:p>
            <a:r>
              <a:rPr lang="de-DE" sz="2400" dirty="0" smtClean="0"/>
              <a:t>CLI discussions</a:t>
            </a:r>
          </a:p>
          <a:p>
            <a:r>
              <a:rPr lang="de-DE" sz="2400" dirty="0"/>
              <a:t>Event </a:t>
            </a:r>
            <a:r>
              <a:rPr lang="de-DE" sz="2400" dirty="0" smtClean="0"/>
              <a:t>Bus</a:t>
            </a:r>
            <a:endParaRPr lang="de-DE" sz="2000" dirty="0" smtClean="0"/>
          </a:p>
          <a:p>
            <a:endParaRPr lang="de-DE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 smtClean="0"/>
              <a:t>OpenInventor scene graphs in VTK</a:t>
            </a:r>
          </a:p>
          <a:p>
            <a:r>
              <a:rPr lang="de-DE" sz="2400" dirty="0" smtClean="0"/>
              <a:t>CTK Widgets</a:t>
            </a:r>
          </a:p>
          <a:p>
            <a:r>
              <a:rPr lang="de-DE" sz="2400" dirty="0"/>
              <a:t>DCMTK CMake &amp; Indexer + SCU</a:t>
            </a:r>
          </a:p>
          <a:p>
            <a:endParaRPr lang="de-DE" sz="2400" dirty="0"/>
          </a:p>
        </p:txBody>
      </p:sp>
      <p:pic>
        <p:nvPicPr>
          <p:cNvPr id="3074" name="Picture 2" descr="http://www.commontk.org/images/a/a8/DSC0068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95736" y="4077072"/>
            <a:ext cx="5451171" cy="222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7216080" cy="396875"/>
          </a:xfrm>
        </p:spPr>
        <p:txBody>
          <a:bodyPr/>
          <a:lstStyle/>
          <a:p>
            <a:r>
              <a:rPr lang="de-DE" dirty="0" smtClean="0"/>
              <a:t>2</a:t>
            </a:r>
            <a:r>
              <a:rPr lang="de-DE" baseline="30000" dirty="0" smtClean="0"/>
              <a:t>nd</a:t>
            </a:r>
            <a:r>
              <a:rPr lang="de-DE" dirty="0" smtClean="0"/>
              <a:t> Hackfest, September 2010 (Barcelona) – 12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DICOM App Hosting</a:t>
            </a:r>
          </a:p>
          <a:p>
            <a:r>
              <a:rPr lang="de-DE" sz="2400" dirty="0" smtClean="0"/>
              <a:t>CLI</a:t>
            </a:r>
          </a:p>
          <a:p>
            <a:r>
              <a:rPr lang="de-DE" sz="2400" dirty="0" smtClean="0"/>
              <a:t>DICOM demo app (Q/R)</a:t>
            </a:r>
          </a:p>
          <a:p>
            <a:r>
              <a:rPr lang="de-DE" sz="2400" dirty="0" smtClean="0"/>
              <a:t>DCMTK fork</a:t>
            </a:r>
            <a:endParaRPr lang="de-DE" sz="2000" dirty="0" smtClean="0"/>
          </a:p>
          <a:p>
            <a:endParaRPr lang="de-DE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 smtClean="0"/>
              <a:t>MAF event bus</a:t>
            </a:r>
          </a:p>
          <a:p>
            <a:r>
              <a:rPr lang="de-DE" sz="2400" dirty="0" smtClean="0"/>
              <a:t>App Launcher</a:t>
            </a:r>
            <a:endParaRPr lang="de-DE" sz="2400" dirty="0"/>
          </a:p>
        </p:txBody>
      </p:sp>
      <p:pic>
        <p:nvPicPr>
          <p:cNvPr id="4098" name="Picture 2" descr="File:Pedro,Sascha,Xavi,Benoit,Yves,Ivo,Mar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6844" y="3913322"/>
            <a:ext cx="6096000" cy="241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7216080" cy="396875"/>
          </a:xfrm>
        </p:spPr>
        <p:txBody>
          <a:bodyPr/>
          <a:lstStyle/>
          <a:p>
            <a:r>
              <a:rPr lang="de-DE" dirty="0" smtClean="0"/>
              <a:t>3</a:t>
            </a:r>
            <a:r>
              <a:rPr lang="de-DE" baseline="30000" dirty="0" smtClean="0"/>
              <a:t>rd</a:t>
            </a:r>
            <a:r>
              <a:rPr lang="de-DE" dirty="0" smtClean="0"/>
              <a:t> Hackfest, February 2011 (Chapel Hill) – 12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DICOM App Hosting</a:t>
            </a:r>
          </a:p>
          <a:p>
            <a:r>
              <a:rPr lang="de-DE" sz="2400" dirty="0" smtClean="0"/>
              <a:t>DICOM widgets &amp; demo app</a:t>
            </a:r>
          </a:p>
          <a:p>
            <a:r>
              <a:rPr lang="de-DE" sz="2400" dirty="0" smtClean="0"/>
              <a:t>Event bus</a:t>
            </a:r>
          </a:p>
          <a:p>
            <a:r>
              <a:rPr lang="de-DE" sz="2400" dirty="0" smtClean="0"/>
              <a:t>Doxygen docs</a:t>
            </a:r>
            <a:endParaRPr lang="de-DE" sz="2000" dirty="0" smtClean="0"/>
          </a:p>
          <a:p>
            <a:endParaRPr lang="de-DE" sz="2400" dirty="0"/>
          </a:p>
        </p:txBody>
      </p:sp>
      <p:pic>
        <p:nvPicPr>
          <p:cNvPr id="5122" name="Picture 2" descr="File:CTK-Hackfest-Chapel Hill-2011 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4001641"/>
            <a:ext cx="5688632" cy="232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CtkDICOM-hackfest-Feb-201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85" y="1988840"/>
            <a:ext cx="3419599" cy="197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46100"/>
            <a:ext cx="7216080" cy="396875"/>
          </a:xfrm>
        </p:spPr>
        <p:txBody>
          <a:bodyPr/>
          <a:lstStyle/>
          <a:p>
            <a:r>
              <a:rPr lang="de-DE" dirty="0" smtClean="0"/>
              <a:t>4</a:t>
            </a:r>
            <a:r>
              <a:rPr lang="de-DE" baseline="30000" dirty="0" smtClean="0"/>
              <a:t>th</a:t>
            </a:r>
            <a:r>
              <a:rPr lang="de-DE" dirty="0" smtClean="0"/>
              <a:t> Hackfest, Nov. 2011 (Sophia-Antipolis) – 12 Attendees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DICOM App Hosting</a:t>
            </a:r>
          </a:p>
          <a:p>
            <a:r>
              <a:rPr lang="de-DE" sz="2400" dirty="0" smtClean="0"/>
              <a:t>CLI</a:t>
            </a:r>
          </a:p>
          <a:p>
            <a:pPr lvl="1"/>
            <a:r>
              <a:rPr lang="de-DE" sz="2000" dirty="0" smtClean="0"/>
              <a:t>XML Parser</a:t>
            </a:r>
          </a:p>
          <a:p>
            <a:pPr lvl="1"/>
            <a:r>
              <a:rPr lang="de-DE" sz="2000" dirty="0" smtClean="0"/>
              <a:t>XML Schema</a:t>
            </a:r>
          </a:p>
          <a:p>
            <a:pPr lvl="1"/>
            <a:r>
              <a:rPr lang="de-DE" sz="2000" dirty="0" smtClean="0"/>
              <a:t>UI generation</a:t>
            </a:r>
          </a:p>
          <a:p>
            <a:pPr lvl="1"/>
            <a:r>
              <a:rPr lang="de-DE" sz="2000" dirty="0" smtClean="0"/>
              <a:t>Hosted app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sz="2400" dirty="0"/>
              <a:t>DICOM query</a:t>
            </a:r>
          </a:p>
          <a:p>
            <a:r>
              <a:rPr lang="de-DE" sz="2400" dirty="0"/>
              <a:t>Unit testing</a:t>
            </a:r>
          </a:p>
          <a:p>
            <a:r>
              <a:rPr lang="de-DE" sz="2400" dirty="0"/>
              <a:t>Build system</a:t>
            </a:r>
            <a:endParaRPr lang="de-DE" sz="2000" dirty="0"/>
          </a:p>
          <a:p>
            <a:endParaRPr lang="de-DE" sz="2400" dirty="0"/>
          </a:p>
        </p:txBody>
      </p:sp>
      <p:pic>
        <p:nvPicPr>
          <p:cNvPr id="6146" name="Picture 2" descr="http://www.commontk.org/images/7/7e/2011-11-Hackfest-photo-demo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9712" y="3948899"/>
            <a:ext cx="5447928" cy="22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5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3_e_ver_a_Jubiläum">
  <a:themeElements>
    <a:clrScheme name="Office-Design 1">
      <a:dk1>
        <a:srgbClr val="000000"/>
      </a:dk1>
      <a:lt1>
        <a:srgbClr val="CCDBF1"/>
      </a:lt1>
      <a:dk2>
        <a:srgbClr val="0047B9"/>
      </a:dk2>
      <a:lt2>
        <a:srgbClr val="FFFFFF"/>
      </a:lt2>
      <a:accent1>
        <a:srgbClr val="F32B42"/>
      </a:accent1>
      <a:accent2>
        <a:srgbClr val="8C8C8C"/>
      </a:accent2>
      <a:accent3>
        <a:srgbClr val="E2EAF7"/>
      </a:accent3>
      <a:accent4>
        <a:srgbClr val="000000"/>
      </a:accent4>
      <a:accent5>
        <a:srgbClr val="F8ACB0"/>
      </a:accent5>
      <a:accent6>
        <a:srgbClr val="7E7E7E"/>
      </a:accent6>
      <a:hlink>
        <a:srgbClr val="FF5D00"/>
      </a:hlink>
      <a:folHlink>
        <a:srgbClr val="009543"/>
      </a:folHlink>
    </a:clrScheme>
    <a:fontScheme name="Office-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CCDBF1"/>
        </a:lt1>
        <a:dk2>
          <a:srgbClr val="0047B9"/>
        </a:dk2>
        <a:lt2>
          <a:srgbClr val="FFFFFF"/>
        </a:lt2>
        <a:accent1>
          <a:srgbClr val="F32B42"/>
        </a:accent1>
        <a:accent2>
          <a:srgbClr val="8C8C8C"/>
        </a:accent2>
        <a:accent3>
          <a:srgbClr val="E2EAF7"/>
        </a:accent3>
        <a:accent4>
          <a:srgbClr val="000000"/>
        </a:accent4>
        <a:accent5>
          <a:srgbClr val="F8ACB0"/>
        </a:accent5>
        <a:accent6>
          <a:srgbClr val="7E7E7E"/>
        </a:accent6>
        <a:hlink>
          <a:srgbClr val="FF5D00"/>
        </a:hlink>
        <a:folHlink>
          <a:srgbClr val="0095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49DF6371F17041BF9F92BD003B8681" ma:contentTypeVersion="9" ma:contentTypeDescription="Ein neues Dokument erstellen." ma:contentTypeScope="" ma:versionID="f1411732f35fcaa0dbccdfc2e1887e3f">
  <xsd:schema xmlns:xsd="http://www.w3.org/2001/XMLSchema" xmlns:p="http://schemas.microsoft.com/office/2006/metadata/properties" xmlns:ns2="3ec8524a-360a-45d4-b7b1-49199f42b79b" targetNamespace="http://schemas.microsoft.com/office/2006/metadata/properties" ma:root="true" ma:fieldsID="76607f27b19fb9f87bab244597a1cbff" ns2:_="">
    <xsd:import namespace="3ec8524a-360a-45d4-b7b1-49199f42b79b"/>
    <xsd:element name="properties">
      <xsd:complexType>
        <xsd:sequence>
          <xsd:element name="documentManagement">
            <xsd:complexType>
              <xsd:all>
                <xsd:element ref="ns2:Sprache"/>
                <xsd:element ref="ns2:Schlagwort" minOccurs="0"/>
                <xsd:element ref="ns2:Lebenslage" minOccurs="0"/>
                <xsd:element ref="ns2:Dokumentart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ec8524a-360a-45d4-b7b1-49199f42b79b" elementFormDefault="qualified">
    <xsd:import namespace="http://schemas.microsoft.com/office/2006/documentManagement/types"/>
    <xsd:element name="Sprache" ma:index="8" ma:displayName="Sprache" ma:list="11113302-9481-4b69-a48b-40ab07eefd35" ma:internalName="Sprache" ma:showField="Title" ma:web="694dbda0-7b89-484c-bd42-5249f71b3d20">
      <xsd:simpleType>
        <xsd:restriction base="dms:Lookup"/>
      </xsd:simpleType>
    </xsd:element>
    <xsd:element name="Schlagwort" ma:index="9" nillable="true" ma:displayName="Rubrik" ma:list="e282746e-88bf-4ab6-a75a-19387a5ae0f6" ma:internalName="Schlagwort" ma:readOnly="false" ma:showField="Title" ma:web="694dbda0-7b89-484c-bd42-5249f71b3d2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ebenslage" ma:index="10" nillable="true" ma:displayName="Lebenslage" ma:list="23da0151-69d4-4bf0-91d1-de426b43aafd" ma:internalName="Lebenslage" ma:showField="Title" ma:web="694dbda0-7b89-484c-bd42-5249f71b3d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kumentart" ma:index="11" ma:displayName="Dokumentart" ma:list="0c35b4c0-62da-4c79-9bc4-ae25d6122e81" ma:internalName="Dokumentart" ma:showField="Title" ma:web="694dbda0-7b89-484c-bd42-5249f71b3d20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Sprache xmlns="3ec8524a-360a-45d4-b7b1-49199f42b79b">1</Sprache>
    <Dokumentart xmlns="3ec8524a-360a-45d4-b7b1-49199f42b79b">2</Dokumentart>
    <Lebenslage xmlns="3ec8524a-360a-45d4-b7b1-49199f42b79b"/>
    <Schlagwort xmlns="3ec8524a-360a-45d4-b7b1-49199f42b79b">
      <Value>149</Value>
      <Value>155</Value>
      <Value>1</Value>
      <Value>150</Value>
    </Schlagwort>
  </documentManagement>
</p:properties>
</file>

<file path=customXml/itemProps1.xml><?xml version="1.0" encoding="utf-8"?>
<ds:datastoreItem xmlns:ds="http://schemas.openxmlformats.org/officeDocument/2006/customXml" ds:itemID="{86B06AB5-E9A7-425B-A7AE-E6E156F28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c8524a-360a-45d4-b7b1-49199f42b79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969C21C-DE0D-4A9E-8642-FBEC5BAEC4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400FD0-D638-4F90-B34A-33752237D54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857BBBC5-3CD5-4013-A61E-A765D5CB4479}">
  <ds:schemaRefs>
    <ds:schemaRef ds:uri="http://www.w3.org/XML/1998/namespace"/>
    <ds:schemaRef ds:uri="http://schemas.microsoft.com/office/2006/documentManagement/types"/>
    <ds:schemaRef ds:uri="3ec8524a-360a-45d4-b7b1-49199f42b79b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t3_e_ver_a_Jubiläum</Template>
  <TotalTime>0</TotalTime>
  <Words>342</Words>
  <Application>Microsoft Office PowerPoint</Application>
  <PresentationFormat>Bildschirmpräsentation (4:3)</PresentationFormat>
  <Paragraphs>97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t3_e_ver_a_Jubiläum</vt:lpstr>
      <vt:lpstr>The Common Toolkit  Sascha Zelzer</vt:lpstr>
      <vt:lpstr>PowerPoint-Präsentation</vt:lpstr>
      <vt:lpstr>PowerPoint-Präsentation</vt:lpstr>
      <vt:lpstr>CTK Workshops</vt:lpstr>
      <vt:lpstr>Pre-Hackfest, March 2010 (Heidelberg) – 9 Attendees</vt:lpstr>
      <vt:lpstr>1st Hackfest, May 2010 (Georgetown) – 19 Attendees</vt:lpstr>
      <vt:lpstr>2nd Hackfest, September 2010 (Barcelona) – 12 Attendees</vt:lpstr>
      <vt:lpstr>3rd Hackfest, February 2011 (Chapel Hill) – 12 Attendees</vt:lpstr>
      <vt:lpstr>4th Hackfest, Nov. 2011 (Sophia-Antipolis) – 12 Attendees</vt:lpstr>
      <vt:lpstr>5th Hackfest, July 2012 (Boston) – 10 Attendees</vt:lpstr>
      <vt:lpstr>6th Hackfest, December 2012 (Bologna) – 16 Attendees</vt:lpstr>
      <vt:lpstr>7th Hackfest, May 2013 (Kingston) – 11 Attendees</vt:lpstr>
      <vt:lpstr>8th Hackfest, November 2013 (London) – 10 Attendees</vt:lpstr>
      <vt:lpstr>9th Hackfest, May 2014 (St. Louis) – 10 Attendees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Common Toolkit</dc:title>
  <dc:subject>folien weiß</dc:subject>
  <dc:creator>sascha</dc:creator>
  <cp:lastModifiedBy>Sascha Zelzer</cp:lastModifiedBy>
  <cp:revision>25</cp:revision>
  <dcterms:created xsi:type="dcterms:W3CDTF">2014-11-02T23:32:21Z</dcterms:created>
  <dcterms:modified xsi:type="dcterms:W3CDTF">2014-11-07T09:12:43Z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benslage">
    <vt:lpwstr/>
  </property>
  <property fmtid="{D5CDD505-2E9C-101B-9397-08002B2CF9AE}" pid="3" name="ContentType">
    <vt:lpwstr>Dokument</vt:lpwstr>
  </property>
  <property fmtid="{D5CDD505-2E9C-101B-9397-08002B2CF9AE}" pid="4" name="Schlagwort">
    <vt:lpwstr>149;#Corporate Design CD;#155;#Powerpoint;#1;#Presse- und Öffentlichkeitsarbeit;#150;#Vorlage</vt:lpwstr>
  </property>
  <property fmtid="{D5CDD505-2E9C-101B-9397-08002B2CF9AE}" pid="5" name="Sprache">
    <vt:lpwstr>1</vt:lpwstr>
  </property>
  <property fmtid="{D5CDD505-2E9C-101B-9397-08002B2CF9AE}" pid="6" name="Dokumentart">
    <vt:lpwstr>2</vt:lpwstr>
  </property>
</Properties>
</file>